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 id="268" r:id="rId11"/>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718" autoAdjust="0"/>
  </p:normalViewPr>
  <p:slideViewPr>
    <p:cSldViewPr>
      <p:cViewPr>
        <p:scale>
          <a:sx n="91" d="100"/>
          <a:sy n="91" d="100"/>
        </p:scale>
        <p:origin x="-774" y="4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n-ZA"/>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8EA3B137-9BDD-405C-BE88-BCF7B92679DC}" type="datetimeFigureOut">
              <a:rPr lang="en-US"/>
              <a:pPr>
                <a:defRPr/>
              </a:pPr>
              <a:t>5/31/2013</a:t>
            </a:fld>
            <a:endParaRPr lang="en-ZA"/>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pPr>
              <a:defRPr/>
            </a:pPr>
            <a:endParaRPr lang="en-ZA"/>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pPr>
              <a:defRPr/>
            </a:pPr>
            <a:fld id="{7642FF57-A9B9-4B69-8EC8-337951C9655E}" type="slidenum">
              <a:rPr lang="en-ZA"/>
              <a:pPr>
                <a:defRPr/>
              </a:pPr>
              <a:t>‹#›</a:t>
            </a:fld>
            <a:endParaRPr lang="en-ZA"/>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lvl1pPr>
              <a:defRPr/>
            </a:lvl1pPr>
          </a:lstStyle>
          <a:p>
            <a:pPr>
              <a:defRPr/>
            </a:pPr>
            <a:fld id="{496EC956-A14F-4766-99A3-2EF4FC6487AF}" type="datetimeFigureOut">
              <a:rPr lang="en-US"/>
              <a:pPr>
                <a:defRPr/>
              </a:pPr>
              <a:t>5/31/2013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AB90E4F2-631F-4F9A-9DF3-83B9F5AB4BB5}" type="slidenum">
              <a:rPr lang="en-ZA"/>
              <a:pPr>
                <a:defRPr/>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77A595C9-7319-4D3E-871D-1AF9B7558B49}" type="datetimeFigureOut">
              <a:rPr lang="en-US"/>
              <a:pPr>
                <a:defRPr/>
              </a:pPr>
              <a:t>5/31/2013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93236523-ACD8-4DAE-927A-467054A2224F}" type="slidenum">
              <a:rPr lang="en-ZA"/>
              <a:pPr>
                <a:defRPr/>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8420E04D-7FE2-46F1-92A1-004B5F6456F4}" type="datetimeFigureOut">
              <a:rPr lang="en-US"/>
              <a:pPr>
                <a:defRPr/>
              </a:pPr>
              <a:t>5/31/2013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86216D10-C507-40D4-9636-F17BD64BDEE5}" type="slidenum">
              <a:rPr lang="en-ZA"/>
              <a:pPr>
                <a:defRPr/>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6CFDB8DB-98CA-4AB7-B8F1-499B15351B56}" type="datetimeFigureOut">
              <a:rPr lang="en-US"/>
              <a:pPr>
                <a:defRPr/>
              </a:pPr>
              <a:t>5/31/2013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A4CED1ED-5938-4B6D-88FC-1921704621AD}" type="slidenum">
              <a:rPr lang="en-ZA"/>
              <a:pPr>
                <a:defRPr/>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9D637E2-5266-47A8-85CB-1868A87C39B7}" type="datetimeFigureOut">
              <a:rPr lang="en-US"/>
              <a:pPr>
                <a:defRPr/>
              </a:pPr>
              <a:t>5/31/2013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C85B85F6-EE9A-4F28-B2AA-7CCE5B7D92B0}" type="slidenum">
              <a:rPr lang="en-ZA"/>
              <a:pPr>
                <a:defRPr/>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3"/>
          <p:cNvSpPr>
            <a:spLocks noGrp="1"/>
          </p:cNvSpPr>
          <p:nvPr>
            <p:ph type="dt" sz="half" idx="10"/>
          </p:nvPr>
        </p:nvSpPr>
        <p:spPr/>
        <p:txBody>
          <a:bodyPr/>
          <a:lstStyle>
            <a:lvl1pPr>
              <a:defRPr/>
            </a:lvl1pPr>
          </a:lstStyle>
          <a:p>
            <a:pPr>
              <a:defRPr/>
            </a:pPr>
            <a:fld id="{F540F7E5-A69D-4804-9C72-787FDF6CB5E0}" type="datetimeFigureOut">
              <a:rPr lang="en-US"/>
              <a:pPr>
                <a:defRPr/>
              </a:pPr>
              <a:t>5/31/2013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9B9C8189-D67B-4D0E-AD4A-163E0D2863DA}" type="slidenum">
              <a:rPr lang="en-ZA"/>
              <a:pPr>
                <a:defRPr/>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3"/>
          <p:cNvSpPr>
            <a:spLocks noGrp="1"/>
          </p:cNvSpPr>
          <p:nvPr>
            <p:ph type="dt" sz="half" idx="10"/>
          </p:nvPr>
        </p:nvSpPr>
        <p:spPr/>
        <p:txBody>
          <a:bodyPr/>
          <a:lstStyle>
            <a:lvl1pPr>
              <a:defRPr/>
            </a:lvl1pPr>
          </a:lstStyle>
          <a:p>
            <a:pPr>
              <a:defRPr/>
            </a:pPr>
            <a:fld id="{B7F34C42-86CE-4350-97D2-412EE0A6111D}" type="datetimeFigureOut">
              <a:rPr lang="en-US"/>
              <a:pPr>
                <a:defRPr/>
              </a:pPr>
              <a:t>5/31/2013</a:t>
            </a:fld>
            <a:endParaRPr lang="en-ZA"/>
          </a:p>
        </p:txBody>
      </p:sp>
      <p:sp>
        <p:nvSpPr>
          <p:cNvPr id="8" name="Footer Placeholder 4"/>
          <p:cNvSpPr>
            <a:spLocks noGrp="1"/>
          </p:cNvSpPr>
          <p:nvPr>
            <p:ph type="ftr" sz="quarter" idx="11"/>
          </p:nvPr>
        </p:nvSpPr>
        <p:spPr/>
        <p:txBody>
          <a:bodyPr/>
          <a:lstStyle>
            <a:lvl1pPr>
              <a:defRPr/>
            </a:lvl1pPr>
          </a:lstStyle>
          <a:p>
            <a:pPr>
              <a:defRPr/>
            </a:pPr>
            <a:endParaRPr lang="en-ZA"/>
          </a:p>
        </p:txBody>
      </p:sp>
      <p:sp>
        <p:nvSpPr>
          <p:cNvPr id="9" name="Slide Number Placeholder 5"/>
          <p:cNvSpPr>
            <a:spLocks noGrp="1"/>
          </p:cNvSpPr>
          <p:nvPr>
            <p:ph type="sldNum" sz="quarter" idx="12"/>
          </p:nvPr>
        </p:nvSpPr>
        <p:spPr/>
        <p:txBody>
          <a:bodyPr/>
          <a:lstStyle>
            <a:lvl1pPr>
              <a:defRPr/>
            </a:lvl1pPr>
          </a:lstStyle>
          <a:p>
            <a:pPr>
              <a:defRPr/>
            </a:pPr>
            <a:fld id="{7EBF36B1-0C29-4CD9-9F5C-CF680141502A}" type="slidenum">
              <a:rPr lang="en-ZA"/>
              <a:pPr>
                <a:defRPr/>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3"/>
          <p:cNvSpPr>
            <a:spLocks noGrp="1"/>
          </p:cNvSpPr>
          <p:nvPr>
            <p:ph type="dt" sz="half" idx="10"/>
          </p:nvPr>
        </p:nvSpPr>
        <p:spPr/>
        <p:txBody>
          <a:bodyPr/>
          <a:lstStyle>
            <a:lvl1pPr>
              <a:defRPr/>
            </a:lvl1pPr>
          </a:lstStyle>
          <a:p>
            <a:pPr>
              <a:defRPr/>
            </a:pPr>
            <a:fld id="{301BD32D-1E6B-4339-910B-617DC7EC0C1E}" type="datetimeFigureOut">
              <a:rPr lang="en-US"/>
              <a:pPr>
                <a:defRPr/>
              </a:pPr>
              <a:t>5/31/2013</a:t>
            </a:fld>
            <a:endParaRPr lang="en-ZA"/>
          </a:p>
        </p:txBody>
      </p:sp>
      <p:sp>
        <p:nvSpPr>
          <p:cNvPr id="4" name="Footer Placeholder 4"/>
          <p:cNvSpPr>
            <a:spLocks noGrp="1"/>
          </p:cNvSpPr>
          <p:nvPr>
            <p:ph type="ftr" sz="quarter" idx="11"/>
          </p:nvPr>
        </p:nvSpPr>
        <p:spPr/>
        <p:txBody>
          <a:bodyPr/>
          <a:lstStyle>
            <a:lvl1pPr>
              <a:defRPr/>
            </a:lvl1pPr>
          </a:lstStyle>
          <a:p>
            <a:pPr>
              <a:defRPr/>
            </a:pPr>
            <a:endParaRPr lang="en-ZA"/>
          </a:p>
        </p:txBody>
      </p:sp>
      <p:sp>
        <p:nvSpPr>
          <p:cNvPr id="5" name="Slide Number Placeholder 5"/>
          <p:cNvSpPr>
            <a:spLocks noGrp="1"/>
          </p:cNvSpPr>
          <p:nvPr>
            <p:ph type="sldNum" sz="quarter" idx="12"/>
          </p:nvPr>
        </p:nvSpPr>
        <p:spPr/>
        <p:txBody>
          <a:bodyPr/>
          <a:lstStyle>
            <a:lvl1pPr>
              <a:defRPr/>
            </a:lvl1pPr>
          </a:lstStyle>
          <a:p>
            <a:pPr>
              <a:defRPr/>
            </a:pPr>
            <a:fld id="{32BAA35F-7E1D-4FF6-A54B-AA540F1E4435}" type="slidenum">
              <a:rPr lang="en-ZA"/>
              <a:pPr>
                <a:defRPr/>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BC2B48F-AE75-4719-B947-0E84E34CF2E8}" type="datetimeFigureOut">
              <a:rPr lang="en-US"/>
              <a:pPr>
                <a:defRPr/>
              </a:pPr>
              <a:t>5/31/2013</a:t>
            </a:fld>
            <a:endParaRPr lang="en-ZA"/>
          </a:p>
        </p:txBody>
      </p:sp>
      <p:sp>
        <p:nvSpPr>
          <p:cNvPr id="3" name="Footer Placeholder 4"/>
          <p:cNvSpPr>
            <a:spLocks noGrp="1"/>
          </p:cNvSpPr>
          <p:nvPr>
            <p:ph type="ftr" sz="quarter" idx="11"/>
          </p:nvPr>
        </p:nvSpPr>
        <p:spPr/>
        <p:txBody>
          <a:bodyPr/>
          <a:lstStyle>
            <a:lvl1pPr>
              <a:defRPr/>
            </a:lvl1pPr>
          </a:lstStyle>
          <a:p>
            <a:pPr>
              <a:defRPr/>
            </a:pPr>
            <a:endParaRPr lang="en-ZA"/>
          </a:p>
        </p:txBody>
      </p:sp>
      <p:sp>
        <p:nvSpPr>
          <p:cNvPr id="4" name="Slide Number Placeholder 5"/>
          <p:cNvSpPr>
            <a:spLocks noGrp="1"/>
          </p:cNvSpPr>
          <p:nvPr>
            <p:ph type="sldNum" sz="quarter" idx="12"/>
          </p:nvPr>
        </p:nvSpPr>
        <p:spPr/>
        <p:txBody>
          <a:bodyPr/>
          <a:lstStyle>
            <a:lvl1pPr>
              <a:defRPr/>
            </a:lvl1pPr>
          </a:lstStyle>
          <a:p>
            <a:pPr>
              <a:defRPr/>
            </a:pPr>
            <a:fld id="{242D1B05-83BC-4CB7-BC14-CCEA6B290AF0}" type="slidenum">
              <a:rPr lang="en-ZA"/>
              <a:pPr>
                <a:defRPr/>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2F8523A-7192-410D-8D5A-2CCE275629C1}" type="datetimeFigureOut">
              <a:rPr lang="en-US"/>
              <a:pPr>
                <a:defRPr/>
              </a:pPr>
              <a:t>5/31/2013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8D58D384-2447-42D4-BB87-0FB9075B3ABB}" type="slidenum">
              <a:rPr lang="en-ZA"/>
              <a:pPr>
                <a:defRPr/>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16F1D7D-20FB-42BC-86BD-17A9E30B3C23}" type="datetimeFigureOut">
              <a:rPr lang="en-US"/>
              <a:pPr>
                <a:defRPr/>
              </a:pPr>
              <a:t>5/31/2013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6119C3AA-103E-4F08-8EF8-43C8DF545392}" type="slidenum">
              <a:rPr lang="en-ZA"/>
              <a:pPr>
                <a:defRPr/>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ZA"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4ECEC46-0ABD-436A-8EC9-A933F80F044F}" type="datetimeFigureOut">
              <a:rPr lang="en-US"/>
              <a:pPr>
                <a:defRPr/>
              </a:pPr>
              <a:t>5/31/2013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DFBC6B6-CB9C-487B-9596-2C04275A3E52}" type="slidenum">
              <a:rPr lang="en-ZA"/>
              <a:pPr>
                <a:defRPr/>
              </a:pPr>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38" y="2000250"/>
            <a:ext cx="7772400" cy="2076450"/>
          </a:xfrm>
        </p:spPr>
        <p:txBody>
          <a:bodyPr rtlCol="0">
            <a:normAutofit fontScale="90000"/>
          </a:bodyPr>
          <a:lstStyle/>
          <a:p>
            <a:pPr eaLnBrk="1" fontAlgn="auto" hangingPunct="1">
              <a:spcAft>
                <a:spcPts val="0"/>
              </a:spcAft>
              <a:defRPr/>
            </a:pPr>
            <a:r>
              <a:rPr lang="en-ZA" sz="2400" b="1" dirty="0" smtClean="0"/>
              <a:t>PRESENTATION TO THE NATIONAL STEERING COMMITTEE FOR THE ESTABLISHMENT OF CMAs – LESSONS LEARNT</a:t>
            </a:r>
            <a:br>
              <a:rPr lang="en-ZA" sz="2400" b="1" dirty="0" smtClean="0"/>
            </a:br>
            <a:r>
              <a:rPr lang="en-ZA" sz="2400" b="1" dirty="0" smtClean="0"/>
              <a:t>BY</a:t>
            </a:r>
            <a:br>
              <a:rPr lang="en-ZA" sz="2400" b="1" dirty="0" smtClean="0"/>
            </a:br>
            <a:r>
              <a:rPr lang="en-ZA" sz="2400" b="1" dirty="0" smtClean="0"/>
              <a:t>ADV JOHAN BOSHOFF (Board Secretary)</a:t>
            </a:r>
            <a:br>
              <a:rPr lang="en-ZA" sz="2400" b="1" dirty="0" smtClean="0"/>
            </a:br>
            <a:r>
              <a:rPr lang="en-ZA" sz="2400" b="1" dirty="0" smtClean="0"/>
              <a:t>on behalf of</a:t>
            </a:r>
            <a:br>
              <a:rPr lang="en-ZA" sz="2400" b="1" dirty="0" smtClean="0"/>
            </a:br>
            <a:r>
              <a:rPr lang="en-ZA" sz="2400" b="1" dirty="0" smtClean="0"/>
              <a:t>Dr THOMAS GYEDU-ABABIO (Acting CEO)</a:t>
            </a:r>
          </a:p>
        </p:txBody>
      </p:sp>
      <p:sp>
        <p:nvSpPr>
          <p:cNvPr id="3" name="Subtitle 2"/>
          <p:cNvSpPr>
            <a:spLocks noGrp="1"/>
          </p:cNvSpPr>
          <p:nvPr>
            <p:ph type="subTitle" idx="1"/>
          </p:nvPr>
        </p:nvSpPr>
        <p:spPr>
          <a:xfrm>
            <a:off x="1408113" y="4221163"/>
            <a:ext cx="6400800" cy="1752600"/>
          </a:xfrm>
        </p:spPr>
        <p:txBody>
          <a:bodyPr rtlCol="0">
            <a:normAutofit/>
          </a:bodyPr>
          <a:lstStyle/>
          <a:p>
            <a:pPr eaLnBrk="1" fontAlgn="auto" hangingPunct="1">
              <a:spcAft>
                <a:spcPts val="0"/>
              </a:spcAft>
              <a:buFont typeface="Arial" pitchFamily="34" charset="0"/>
              <a:buNone/>
              <a:defRPr/>
            </a:pPr>
            <a:r>
              <a:rPr lang="en-ZA" sz="1800" b="1" dirty="0" smtClean="0"/>
              <a:t>31 MAY 2013</a:t>
            </a:r>
          </a:p>
        </p:txBody>
      </p:sp>
      <p:sp>
        <p:nvSpPr>
          <p:cNvPr id="2052" name="Freeform 2"/>
          <p:cNvSpPr>
            <a:spLocks/>
          </p:cNvSpPr>
          <p:nvPr/>
        </p:nvSpPr>
        <p:spPr bwMode="auto">
          <a:xfrm>
            <a:off x="642938" y="214313"/>
            <a:ext cx="7929562" cy="2009775"/>
          </a:xfrm>
          <a:custGeom>
            <a:avLst/>
            <a:gdLst>
              <a:gd name="T0" fmla="*/ 0 w 3168"/>
              <a:gd name="T1" fmla="*/ 0 h 627"/>
              <a:gd name="T2" fmla="*/ 0 w 3168"/>
              <a:gd name="T3" fmla="*/ 2147483647 h 627"/>
              <a:gd name="T4" fmla="*/ 2147483647 w 3168"/>
              <a:gd name="T5" fmla="*/ 2147483647 h 627"/>
              <a:gd name="T6" fmla="*/ 2147483647 w 3168"/>
              <a:gd name="T7" fmla="*/ 2147483647 h 627"/>
              <a:gd name="T8" fmla="*/ 2147483647 w 3168"/>
              <a:gd name="T9" fmla="*/ 0 h 627"/>
              <a:gd name="T10" fmla="*/ 0 w 3168"/>
              <a:gd name="T11" fmla="*/ 0 h 627"/>
              <a:gd name="T12" fmla="*/ 0 60000 65536"/>
              <a:gd name="T13" fmla="*/ 0 60000 65536"/>
              <a:gd name="T14" fmla="*/ 0 60000 65536"/>
              <a:gd name="T15" fmla="*/ 0 60000 65536"/>
              <a:gd name="T16" fmla="*/ 0 60000 65536"/>
              <a:gd name="T17" fmla="*/ 0 60000 65536"/>
              <a:gd name="T18" fmla="*/ 0 w 3168"/>
              <a:gd name="T19" fmla="*/ 0 h 627"/>
              <a:gd name="T20" fmla="*/ 3168 w 3168"/>
              <a:gd name="T21" fmla="*/ 627 h 627"/>
            </a:gdLst>
            <a:ahLst/>
            <a:cxnLst>
              <a:cxn ang="T12">
                <a:pos x="T0" y="T1"/>
              </a:cxn>
              <a:cxn ang="T13">
                <a:pos x="T2" y="T3"/>
              </a:cxn>
              <a:cxn ang="T14">
                <a:pos x="T4" y="T5"/>
              </a:cxn>
              <a:cxn ang="T15">
                <a:pos x="T6" y="T7"/>
              </a:cxn>
              <a:cxn ang="T16">
                <a:pos x="T8" y="T9"/>
              </a:cxn>
              <a:cxn ang="T17">
                <a:pos x="T10" y="T11"/>
              </a:cxn>
            </a:cxnLst>
            <a:rect l="T18" t="T19" r="T20" b="T21"/>
            <a:pathLst>
              <a:path w="3168" h="627">
                <a:moveTo>
                  <a:pt x="0" y="0"/>
                </a:moveTo>
                <a:cubicBezTo>
                  <a:pt x="0" y="627"/>
                  <a:pt x="0" y="627"/>
                  <a:pt x="0" y="627"/>
                </a:cubicBezTo>
                <a:cubicBezTo>
                  <a:pt x="731" y="409"/>
                  <a:pt x="1853" y="296"/>
                  <a:pt x="2168" y="276"/>
                </a:cubicBezTo>
                <a:cubicBezTo>
                  <a:pt x="2610" y="249"/>
                  <a:pt x="2951" y="243"/>
                  <a:pt x="3168" y="242"/>
                </a:cubicBezTo>
                <a:cubicBezTo>
                  <a:pt x="3168" y="0"/>
                  <a:pt x="3168" y="0"/>
                  <a:pt x="3168" y="0"/>
                </a:cubicBezTo>
                <a:lnTo>
                  <a:pt x="0" y="0"/>
                </a:lnTo>
                <a:close/>
              </a:path>
            </a:pathLst>
          </a:custGeom>
          <a:gradFill rotWithShape="1">
            <a:gsLst>
              <a:gs pos="0">
                <a:srgbClr val="002060"/>
              </a:gs>
              <a:gs pos="100000">
                <a:srgbClr val="99CCFF"/>
              </a:gs>
            </a:gsLst>
            <a:lin ang="5400000" scaled="1"/>
          </a:gradFill>
          <a:ln w="9525">
            <a:noFill/>
            <a:round/>
            <a:headEnd/>
            <a:tailEnd/>
          </a:ln>
        </p:spPr>
        <p:txBody>
          <a:bodyPr/>
          <a:lstStyle/>
          <a:p>
            <a:endParaRPr lang="en-ZA"/>
          </a:p>
        </p:txBody>
      </p:sp>
      <p:pic>
        <p:nvPicPr>
          <p:cNvPr id="2053" name="Picture 3"/>
          <p:cNvPicPr>
            <a:picLocks noChangeArrowheads="1"/>
          </p:cNvPicPr>
          <p:nvPr/>
        </p:nvPicPr>
        <p:blipFill>
          <a:blip r:embed="rId2"/>
          <a:srcRect/>
          <a:stretch>
            <a:fillRect/>
          </a:stretch>
        </p:blipFill>
        <p:spPr bwMode="auto">
          <a:xfrm>
            <a:off x="642938" y="214313"/>
            <a:ext cx="1785937" cy="712787"/>
          </a:xfrm>
          <a:prstGeom prst="rect">
            <a:avLst/>
          </a:prstGeom>
          <a:noFill/>
          <a:ln w="9525">
            <a:noFill/>
            <a:miter lim="800000"/>
            <a:headEnd/>
            <a:tailEnd/>
          </a:ln>
        </p:spPr>
      </p:pic>
      <p:sp>
        <p:nvSpPr>
          <p:cNvPr id="2054" name="Text Box 4"/>
          <p:cNvSpPr txBox="1">
            <a:spLocks noChangeArrowheads="1"/>
          </p:cNvSpPr>
          <p:nvPr/>
        </p:nvSpPr>
        <p:spPr bwMode="auto">
          <a:xfrm>
            <a:off x="552450" y="1071563"/>
            <a:ext cx="2133600" cy="214312"/>
          </a:xfrm>
          <a:prstGeom prst="rect">
            <a:avLst/>
          </a:prstGeom>
          <a:noFill/>
          <a:ln w="9525" algn="in">
            <a:noFill/>
            <a:miter lim="800000"/>
            <a:headEnd/>
            <a:tailEnd/>
          </a:ln>
        </p:spPr>
        <p:txBody>
          <a:bodyPr lIns="36576" tIns="36576" rIns="36576" bIns="36576"/>
          <a:lstStyle/>
          <a:p>
            <a:pPr algn="ctr">
              <a:spcAft>
                <a:spcPts val="1000"/>
              </a:spcAft>
            </a:pPr>
            <a:r>
              <a:rPr lang="en-US" sz="700" b="1">
                <a:solidFill>
                  <a:srgbClr val="FFFFFF"/>
                </a:solidFill>
                <a:latin typeface="Arial Black" pitchFamily="34" charset="0"/>
              </a:rPr>
              <a:t>CATCHMENT MANAGEMENT AGENCY</a:t>
            </a:r>
            <a:endParaRPr lang="en-ZA" sz="700" b="1">
              <a:solidFill>
                <a:srgbClr val="FFFFFF"/>
              </a:solidFill>
              <a:latin typeface="Arial Black" pitchFamily="34" charset="0"/>
            </a:endParaRPr>
          </a:p>
          <a:p>
            <a:endParaRPr lang="en-US"/>
          </a:p>
        </p:txBody>
      </p:sp>
      <p:sp>
        <p:nvSpPr>
          <p:cNvPr id="2055" name="Text Box 5"/>
          <p:cNvSpPr txBox="1">
            <a:spLocks noChangeArrowheads="1"/>
          </p:cNvSpPr>
          <p:nvPr/>
        </p:nvSpPr>
        <p:spPr bwMode="auto">
          <a:xfrm>
            <a:off x="552450" y="857250"/>
            <a:ext cx="2219325" cy="214313"/>
          </a:xfrm>
          <a:prstGeom prst="rect">
            <a:avLst/>
          </a:prstGeom>
          <a:noFill/>
          <a:ln w="9525" algn="in">
            <a:noFill/>
            <a:miter lim="800000"/>
            <a:headEnd/>
            <a:tailEnd/>
          </a:ln>
        </p:spPr>
        <p:txBody>
          <a:bodyPr lIns="36576" tIns="36576" rIns="36576" bIns="36576"/>
          <a:lstStyle/>
          <a:p>
            <a:pPr algn="ctr">
              <a:spcAft>
                <a:spcPts val="1000"/>
              </a:spcAft>
            </a:pPr>
            <a:r>
              <a:rPr lang="en-ZA" sz="1100" b="1">
                <a:solidFill>
                  <a:srgbClr val="FFFFFF"/>
                </a:solidFill>
              </a:rPr>
              <a:t>INKOMATI</a:t>
            </a:r>
            <a:endParaRPr lang="en-ZA" sz="1100" b="1">
              <a:solidFill>
                <a:srgbClr val="FFFFFF"/>
              </a:solidFill>
              <a:latin typeface="Times New Roman" pitchFamily="18" charset="0"/>
            </a:endParaRPr>
          </a:p>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ZA" smtClean="0"/>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ZA" sz="2400" b="1" smtClean="0"/>
              <a:t>ITEMS FOR DISCUSSION</a:t>
            </a:r>
          </a:p>
        </p:txBody>
      </p:sp>
      <p:sp>
        <p:nvSpPr>
          <p:cNvPr id="3075" name="Content Placeholder 2"/>
          <p:cNvSpPr>
            <a:spLocks noGrp="1"/>
          </p:cNvSpPr>
          <p:nvPr>
            <p:ph idx="1"/>
          </p:nvPr>
        </p:nvSpPr>
        <p:spPr/>
        <p:txBody>
          <a:bodyPr/>
          <a:lstStyle/>
          <a:p>
            <a:pPr marL="457200" indent="-457200" eaLnBrk="1" hangingPunct="1">
              <a:buFont typeface="Calibri" pitchFamily="34" charset="0"/>
              <a:buAutoNum type="arabicPeriod"/>
            </a:pPr>
            <a:r>
              <a:rPr lang="en-ZA" sz="2000" smtClean="0"/>
              <a:t>PROTO CMA AND TRANSFER TO CMA</a:t>
            </a:r>
          </a:p>
          <a:p>
            <a:pPr marL="457200" indent="-457200" eaLnBrk="1" hangingPunct="1">
              <a:buFont typeface="Calibri" pitchFamily="34" charset="0"/>
              <a:buAutoNum type="arabicPeriod"/>
            </a:pPr>
            <a:r>
              <a:rPr lang="en-ZA" sz="2000" smtClean="0"/>
              <a:t>APPOINTMENT OF GOVERNING BOARD</a:t>
            </a:r>
          </a:p>
          <a:p>
            <a:pPr marL="457200" indent="-457200" eaLnBrk="1" hangingPunct="1">
              <a:buFont typeface="Calibri" pitchFamily="34" charset="0"/>
              <a:buAutoNum type="arabicPeriod"/>
            </a:pPr>
            <a:r>
              <a:rPr lang="en-ZA" sz="2000" smtClean="0"/>
              <a:t>APPOINTMENT OF STAFF </a:t>
            </a:r>
          </a:p>
          <a:p>
            <a:pPr marL="457200" indent="-457200" eaLnBrk="1" hangingPunct="1">
              <a:buFont typeface="Calibri" pitchFamily="34" charset="0"/>
              <a:buAutoNum type="arabicPeriod"/>
            </a:pPr>
            <a:r>
              <a:rPr lang="en-ZA" sz="2000" smtClean="0"/>
              <a:t>INDUCTION OF GOVERNING BOARD AND STAFF</a:t>
            </a:r>
          </a:p>
          <a:p>
            <a:pPr marL="457200" indent="-457200" eaLnBrk="1" hangingPunct="1">
              <a:buFont typeface="Calibri" pitchFamily="34" charset="0"/>
              <a:buAutoNum type="arabicPeriod"/>
            </a:pPr>
            <a:r>
              <a:rPr lang="en-ZA" sz="2000" smtClean="0"/>
              <a:t>DELEGATIONS, POWERS AND FUNCTIONS OF CMAs</a:t>
            </a:r>
          </a:p>
          <a:p>
            <a:pPr marL="457200" indent="-457200" eaLnBrk="1" hangingPunct="1">
              <a:buFont typeface="Calibri" pitchFamily="34" charset="0"/>
              <a:buAutoNum type="arabicPeriod"/>
            </a:pPr>
            <a:r>
              <a:rPr lang="en-ZA" sz="2000" smtClean="0"/>
              <a:t>COMPLIANCE WITH NWA</a:t>
            </a:r>
          </a:p>
          <a:p>
            <a:pPr marL="457200" indent="-457200" eaLnBrk="1" hangingPunct="1">
              <a:buFont typeface="Calibri" pitchFamily="34" charset="0"/>
              <a:buAutoNum type="arabicPeriod"/>
            </a:pPr>
            <a:r>
              <a:rPr lang="en-ZA" sz="2000" smtClean="0"/>
              <a:t>PARTICIPATION IN REGIONAL MINING DEVELOPMENT ENVIRONMENTAL COMMITTEE (RMDEC)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ZA" sz="2400" b="1" smtClean="0"/>
              <a:t>PROTO CMA AND TRANSFER TO CMA</a:t>
            </a:r>
          </a:p>
        </p:txBody>
      </p:sp>
      <p:sp>
        <p:nvSpPr>
          <p:cNvPr id="4099" name="Content Placeholder 2"/>
          <p:cNvSpPr>
            <a:spLocks noGrp="1"/>
          </p:cNvSpPr>
          <p:nvPr>
            <p:ph idx="1"/>
          </p:nvPr>
        </p:nvSpPr>
        <p:spPr/>
        <p:txBody>
          <a:bodyPr/>
          <a:lstStyle/>
          <a:p>
            <a:pPr eaLnBrk="1" hangingPunct="1"/>
            <a:r>
              <a:rPr lang="en-ZA" sz="2000" smtClean="0"/>
              <a:t>DWA ring fenced a Proto CMA for the Inkomati WMA, but did not transfer it to the ICMA</a:t>
            </a:r>
          </a:p>
          <a:p>
            <a:pPr eaLnBrk="1" hangingPunct="1"/>
            <a:endParaRPr lang="en-ZA" sz="2000" smtClean="0"/>
          </a:p>
          <a:p>
            <a:pPr eaLnBrk="1" hangingPunct="1"/>
            <a:r>
              <a:rPr lang="en-ZA" sz="2000" smtClean="0"/>
              <a:t>Better for Proto CMA to be transferred from DWA to the CMA on the same date as the appointment of the Governing Board – delays cause many functions not to be performed.</a:t>
            </a:r>
          </a:p>
          <a:p>
            <a:pPr eaLnBrk="1" hangingPunct="1"/>
            <a:endParaRPr lang="en-ZA" sz="2000" smtClean="0"/>
          </a:p>
          <a:p>
            <a:pPr eaLnBrk="1" hangingPunct="1"/>
            <a:r>
              <a:rPr lang="en-US" sz="2000" smtClean="0"/>
              <a:t>Transfer of functions must go with staff and related budgets </a:t>
            </a:r>
          </a:p>
          <a:p>
            <a:pPr eaLnBrk="1" hangingPunct="1"/>
            <a:endParaRPr lang="en-US" sz="2000" smtClean="0"/>
          </a:p>
          <a:p>
            <a:pPr eaLnBrk="1" hangingPunct="1"/>
            <a:r>
              <a:rPr lang="en-US" sz="2000" smtClean="0"/>
              <a:t>Remuneration differences between CMA and mother body, DWA for same positions should not be significant</a:t>
            </a:r>
            <a:endParaRPr lang="en-ZA" sz="2000" smtClean="0"/>
          </a:p>
          <a:p>
            <a:pPr eaLnBrk="1" hangingPunct="1"/>
            <a:endParaRPr lang="en-ZA" sz="20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ZA" sz="2400" b="1" smtClean="0"/>
              <a:t>APPOINTMENT OF GOVERNING BOARD</a:t>
            </a:r>
          </a:p>
        </p:txBody>
      </p:sp>
      <p:sp>
        <p:nvSpPr>
          <p:cNvPr id="5123" name="Content Placeholder 2"/>
          <p:cNvSpPr>
            <a:spLocks noGrp="1"/>
          </p:cNvSpPr>
          <p:nvPr>
            <p:ph idx="1"/>
          </p:nvPr>
        </p:nvSpPr>
        <p:spPr>
          <a:xfrm>
            <a:off x="428625" y="1428750"/>
            <a:ext cx="8258175" cy="4900613"/>
          </a:xfrm>
        </p:spPr>
        <p:txBody>
          <a:bodyPr/>
          <a:lstStyle/>
          <a:p>
            <a:pPr eaLnBrk="1" hangingPunct="1"/>
            <a:r>
              <a:rPr lang="en-ZA" sz="2000" smtClean="0"/>
              <a:t>The process to appoint a Governing Board must start in time</a:t>
            </a:r>
          </a:p>
          <a:p>
            <a:pPr eaLnBrk="1" hangingPunct="1"/>
            <a:endParaRPr lang="en-ZA" sz="2000" smtClean="0"/>
          </a:p>
          <a:p>
            <a:pPr eaLnBrk="1" hangingPunct="1"/>
            <a:r>
              <a:rPr lang="en-ZA" sz="2000" smtClean="0"/>
              <a:t>Capacity (including technical/sectorial) should be considered during appointment</a:t>
            </a:r>
          </a:p>
          <a:p>
            <a:pPr eaLnBrk="1" hangingPunct="1"/>
            <a:endParaRPr lang="en-ZA" sz="2000" smtClean="0"/>
          </a:p>
          <a:p>
            <a:pPr eaLnBrk="1" hangingPunct="1"/>
            <a:r>
              <a:rPr lang="en-US" sz="2000" smtClean="0"/>
              <a:t>Sectorial representation should not be one cap fits all CMAs</a:t>
            </a:r>
            <a:endParaRPr lang="en-ZA" sz="2000" smtClean="0"/>
          </a:p>
          <a:p>
            <a:pPr eaLnBrk="1" hangingPunct="1"/>
            <a:endParaRPr lang="en-ZA" sz="2000" smtClean="0"/>
          </a:p>
          <a:p>
            <a:pPr eaLnBrk="1" hangingPunct="1"/>
            <a:r>
              <a:rPr lang="en-ZA" sz="2000" smtClean="0"/>
              <a:t>Conflict of interest on the part of board members should also be considered</a:t>
            </a:r>
          </a:p>
          <a:p>
            <a:pPr eaLnBrk="1" hangingPunct="1"/>
            <a:endParaRPr lang="en-ZA" sz="2000" smtClean="0"/>
          </a:p>
          <a:p>
            <a:pPr eaLnBrk="1" hangingPunct="1"/>
            <a:r>
              <a:rPr lang="en-ZA" sz="2000" smtClean="0"/>
              <a:t>The number of seats on the Governing Board must be in accordance with nature and magnitude of the duties of the CMA as well as the budget or revenue that will be generated. (There must be maximum funds available to perform the core water resource management functions)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ZA" sz="2400" b="1" smtClean="0"/>
              <a:t>APPOINTMENT OF STAFF </a:t>
            </a:r>
          </a:p>
        </p:txBody>
      </p:sp>
      <p:sp>
        <p:nvSpPr>
          <p:cNvPr id="6147" name="Content Placeholder 2"/>
          <p:cNvSpPr>
            <a:spLocks noGrp="1"/>
          </p:cNvSpPr>
          <p:nvPr>
            <p:ph idx="1"/>
          </p:nvPr>
        </p:nvSpPr>
        <p:spPr/>
        <p:txBody>
          <a:bodyPr/>
          <a:lstStyle/>
          <a:p>
            <a:pPr eaLnBrk="1" hangingPunct="1"/>
            <a:r>
              <a:rPr lang="en-ZA" sz="2000" smtClean="0"/>
              <a:t>The Governing Board should start with the staff transferred from DWA as part of the ring fenced Proto CMA.</a:t>
            </a:r>
          </a:p>
          <a:p>
            <a:pPr eaLnBrk="1" hangingPunct="1"/>
            <a:endParaRPr lang="en-ZA" sz="2000" smtClean="0"/>
          </a:p>
          <a:p>
            <a:pPr eaLnBrk="1" hangingPunct="1"/>
            <a:r>
              <a:rPr lang="en-ZA" sz="2000" smtClean="0"/>
              <a:t>Staff to be appointed after the transfer of the Proto CMA must be done in accordance with the approved APP needs.</a:t>
            </a:r>
          </a:p>
          <a:p>
            <a:pPr eaLnBrk="1" hangingPunct="1"/>
            <a:endParaRPr lang="en-ZA" sz="2000" smtClean="0"/>
          </a:p>
          <a:p>
            <a:pPr eaLnBrk="1" hangingPunct="1"/>
            <a:r>
              <a:rPr lang="en-ZA" sz="2000" smtClean="0"/>
              <a:t>Measures should be put in place to enable the recruitment and retention of specialist water resource management staff </a:t>
            </a:r>
          </a:p>
          <a:p>
            <a:pPr eaLnBrk="1" hangingPunct="1"/>
            <a:endParaRPr lang="en-ZA" sz="2000" smtClean="0"/>
          </a:p>
          <a:p>
            <a:pPr eaLnBrk="1" hangingPunct="1"/>
            <a:r>
              <a:rPr lang="en-ZA" sz="2000" smtClean="0"/>
              <a:t>Plus,  the establishment of the 9 CMAs will create a huge shortage in water resource management staff</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ZA" sz="2400" b="1" smtClean="0"/>
              <a:t>INDUCTION OF GOVERNING BOARD AND STAFF</a:t>
            </a:r>
          </a:p>
        </p:txBody>
      </p:sp>
      <p:sp>
        <p:nvSpPr>
          <p:cNvPr id="7171" name="Content Placeholder 2"/>
          <p:cNvSpPr>
            <a:spLocks noGrp="1"/>
          </p:cNvSpPr>
          <p:nvPr>
            <p:ph idx="1"/>
          </p:nvPr>
        </p:nvSpPr>
        <p:spPr/>
        <p:txBody>
          <a:bodyPr/>
          <a:lstStyle/>
          <a:p>
            <a:pPr eaLnBrk="1" hangingPunct="1"/>
            <a:r>
              <a:rPr lang="en-ZA" sz="2400" smtClean="0"/>
              <a:t>Induction of Governing Board and CMA staff should be done immediately after appointment</a:t>
            </a:r>
          </a:p>
          <a:p>
            <a:pPr eaLnBrk="1" hangingPunct="1"/>
            <a:r>
              <a:rPr lang="en-ZA" sz="2400" smtClean="0"/>
              <a:t>The roles and responsibilities of the Governing Board and staff within the context of the NWA, PFMA and other relevant legislation must be clear and understood </a:t>
            </a:r>
          </a:p>
          <a:p>
            <a:pPr eaLnBrk="1" hangingPunct="1"/>
            <a:r>
              <a:rPr lang="en-ZA" sz="2400" smtClean="0"/>
              <a:t>‘Interference’ of Governing Board in operational duties  of CMA staff</a:t>
            </a:r>
          </a:p>
          <a:p>
            <a:pPr eaLnBrk="1" hangingPunct="1"/>
            <a:r>
              <a:rPr lang="en-US" sz="2400" smtClean="0"/>
              <a:t>Causes of such interference?? ……………………………………..</a:t>
            </a:r>
          </a:p>
          <a:p>
            <a:pPr eaLnBrk="1" hangingPunct="1"/>
            <a:r>
              <a:rPr lang="en-US" sz="2400" smtClean="0"/>
              <a:t>How can this be avoided??.......................</a:t>
            </a:r>
            <a:endParaRPr lang="en-ZA" sz="2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ZA" sz="2400" b="1" smtClean="0"/>
              <a:t>DELEGATIONS, POWERS AND FUNCTIONS OF CMAs</a:t>
            </a:r>
          </a:p>
        </p:txBody>
      </p:sp>
      <p:sp>
        <p:nvSpPr>
          <p:cNvPr id="8195" name="Content Placeholder 2"/>
          <p:cNvSpPr>
            <a:spLocks noGrp="1"/>
          </p:cNvSpPr>
          <p:nvPr>
            <p:ph idx="1"/>
          </p:nvPr>
        </p:nvSpPr>
        <p:spPr/>
        <p:txBody>
          <a:bodyPr/>
          <a:lstStyle/>
          <a:p>
            <a:pPr eaLnBrk="1" hangingPunct="1"/>
            <a:r>
              <a:rPr lang="en-ZA" sz="2400" smtClean="0"/>
              <a:t>Compliance with the powers and functions of the CMA must be done within the scope of section 41(1) (f) of the Constitution of the Republic of South Africa, 1996:</a:t>
            </a:r>
          </a:p>
          <a:p>
            <a:pPr lvl="1" eaLnBrk="1" hangingPunct="1"/>
            <a:r>
              <a:rPr lang="en-ZA" sz="2000" smtClean="0"/>
              <a:t>41(1) All spheres of government and all organs of state within each sphere must –</a:t>
            </a:r>
          </a:p>
          <a:p>
            <a:pPr lvl="2" eaLnBrk="1" hangingPunct="1"/>
            <a:r>
              <a:rPr lang="en-ZA" sz="1600" smtClean="0"/>
              <a:t>(f) not assume any power or function except those conferred on them in terms of the Costitution</a:t>
            </a:r>
          </a:p>
          <a:p>
            <a:pPr eaLnBrk="1" hangingPunct="1"/>
            <a:r>
              <a:rPr lang="en-ZA" sz="2400" smtClean="0"/>
              <a:t>The powers and functions are covered under the compliance with NWA</a:t>
            </a:r>
          </a:p>
          <a:p>
            <a:pPr eaLnBrk="1" hangingPunct="1"/>
            <a:r>
              <a:rPr lang="en-ZA" sz="2400" smtClean="0"/>
              <a:t>The ICMA has an appropriate organisational structure and staff to perform, BUT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ZA" sz="2400" b="1" smtClean="0"/>
              <a:t>COMPLIANCE WITH NWA</a:t>
            </a:r>
          </a:p>
        </p:txBody>
      </p:sp>
      <p:sp>
        <p:nvSpPr>
          <p:cNvPr id="9219" name="Content Placeholder 2"/>
          <p:cNvSpPr>
            <a:spLocks noGrp="1"/>
          </p:cNvSpPr>
          <p:nvPr>
            <p:ph idx="1"/>
          </p:nvPr>
        </p:nvSpPr>
        <p:spPr/>
        <p:txBody>
          <a:bodyPr/>
          <a:lstStyle/>
          <a:p>
            <a:pPr eaLnBrk="1" hangingPunct="1"/>
            <a:r>
              <a:rPr lang="en-ZA" sz="2400" smtClean="0"/>
              <a:t>The schedule on the compliance with the NWA by the ICMA is an indicator of challenges with the implementation of the NWA by it</a:t>
            </a:r>
          </a:p>
          <a:p>
            <a:pPr eaLnBrk="1" hangingPunct="1"/>
            <a:endParaRPr lang="en-ZA" sz="2400" smtClean="0"/>
          </a:p>
          <a:p>
            <a:pPr eaLnBrk="1" hangingPunct="1"/>
            <a:r>
              <a:rPr lang="en-ZA" sz="2400" smtClean="0"/>
              <a:t>WUAs cannot comply with Schedule 4 of the NWA without having full time staff and finances to finance their Business Plans</a:t>
            </a:r>
          </a:p>
          <a:p>
            <a:pPr eaLnBrk="1" hangingPunct="1"/>
            <a:endParaRPr lang="en-US" sz="2400" smtClean="0"/>
          </a:p>
          <a:p>
            <a:pPr eaLnBrk="1" hangingPunct="1"/>
            <a:r>
              <a:rPr lang="en-US" sz="2400" smtClean="0"/>
              <a:t>The limited delegations to ICMA compound this problem</a:t>
            </a:r>
            <a:endParaRPr lang="en-ZA"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ZA" sz="1800" b="1" smtClean="0"/>
              <a:t>PARTICIPATION IN REGIONAL COMMITTEES: MINING DEVELOPMENT ENVIRONMENTAL COMMITTEE (RMDEC) </a:t>
            </a:r>
          </a:p>
        </p:txBody>
      </p:sp>
      <p:sp>
        <p:nvSpPr>
          <p:cNvPr id="10243" name="Content Placeholder 2"/>
          <p:cNvSpPr>
            <a:spLocks noGrp="1"/>
          </p:cNvSpPr>
          <p:nvPr>
            <p:ph idx="1"/>
          </p:nvPr>
        </p:nvSpPr>
        <p:spPr/>
        <p:txBody>
          <a:bodyPr/>
          <a:lstStyle/>
          <a:p>
            <a:pPr eaLnBrk="1" hangingPunct="1"/>
            <a:r>
              <a:rPr lang="en-ZA" sz="2400" smtClean="0"/>
              <a:t>Although ‘empowered’ to see to matters related to water and environmental degradation, ICMA was not put on RMDEC to participate in the assessment of applications for mining licenses regarding matters related to water resource pollution </a:t>
            </a:r>
          </a:p>
          <a:p>
            <a:pPr eaLnBrk="1" hangingPunct="1"/>
            <a:endParaRPr lang="en-ZA" sz="2400" smtClean="0"/>
          </a:p>
          <a:p>
            <a:pPr eaLnBrk="1" hangingPunct="1"/>
            <a:r>
              <a:rPr lang="en-ZA" sz="2400" smtClean="0"/>
              <a:t>Reasons???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608</Words>
  <Application>Microsoft Office PowerPoint</Application>
  <PresentationFormat>On-screen Show (4:3)</PresentationFormat>
  <Paragraphs>61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Arial Black</vt:lpstr>
      <vt:lpstr>Times New Roman</vt:lpstr>
      <vt:lpstr>Office Theme</vt:lpstr>
      <vt:lpstr>PRESENTATION TO THE NATIONAL STEERING COMMITTEE FOR THE ESTABLISHMENT OF CMAs – LESSONS LEARNT BY ADV JOHAN BOSHOFF (Board Secretary) on behalf of Dr THOMAS GYEDU-ABABIO (Acting CEO)</vt:lpstr>
      <vt:lpstr>ITEMS FOR DISCUSSION</vt:lpstr>
      <vt:lpstr>PROTO CMA AND TRANSFER TO CMA</vt:lpstr>
      <vt:lpstr>APPOINTMENT OF GOVERNING BOARD</vt:lpstr>
      <vt:lpstr>APPOINTMENT OF STAFF </vt:lpstr>
      <vt:lpstr>INDUCTION OF GOVERNING BOARD AND STAFF</vt:lpstr>
      <vt:lpstr>DELEGATIONS, POWERS AND FUNCTIONS OF CMAs</vt:lpstr>
      <vt:lpstr>COMPLIANCE WITH NWA</vt:lpstr>
      <vt:lpstr>PARTICIPATION IN REGIONAL COMMITTEES: MINING DEVELOPMENT ENVIRONMENTAL COMMITTEE (RMDEC) </vt:lpstr>
      <vt:lpstr>THANK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TO THE MINISTER OF WATER AND ENVIRONMENTAL AFFAIRS REGARDING OUTSTANDING MATTERS BETWEEN DWA AND THE ICMA</dc:title>
  <dc:creator>boshoffj</dc:creator>
  <cp:lastModifiedBy>Malatjim</cp:lastModifiedBy>
  <cp:revision>53</cp:revision>
  <dcterms:created xsi:type="dcterms:W3CDTF">2012-03-06T07:57:14Z</dcterms:created>
  <dcterms:modified xsi:type="dcterms:W3CDTF">2013-05-31T11:39:03Z</dcterms:modified>
</cp:coreProperties>
</file>